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85" r:id="rId3"/>
    <p:sldId id="292" r:id="rId4"/>
    <p:sldId id="266" r:id="rId5"/>
    <p:sldId id="279" r:id="rId6"/>
    <p:sldId id="290" r:id="rId7"/>
    <p:sldId id="286" r:id="rId8"/>
    <p:sldId id="287" r:id="rId9"/>
    <p:sldId id="288" r:id="rId10"/>
    <p:sldId id="278" r:id="rId11"/>
    <p:sldId id="281" r:id="rId12"/>
    <p:sldId id="293" r:id="rId13"/>
    <p:sldId id="283" r:id="rId14"/>
    <p:sldId id="291" r:id="rId15"/>
    <p:sldId id="275" r:id="rId16"/>
    <p:sldId id="280" r:id="rId17"/>
    <p:sldId id="282" r:id="rId18"/>
    <p:sldId id="276" r:id="rId19"/>
    <p:sldId id="29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5"/>
    <p:restoredTop sz="94673"/>
  </p:normalViewPr>
  <p:slideViewPr>
    <p:cSldViewPr snapToGrid="0">
      <p:cViewPr varScale="1">
        <p:scale>
          <a:sx n="54" d="100"/>
          <a:sy n="54" d="100"/>
        </p:scale>
        <p:origin x="114" y="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9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CB3424-7A5A-40D8-A704-400369FF82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47539" y="5961535"/>
            <a:ext cx="4343023" cy="82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87" y="516237"/>
            <a:ext cx="4188039" cy="1541163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3987" y="2057401"/>
            <a:ext cx="4188039" cy="3811588"/>
          </a:xfrm>
        </p:spPr>
        <p:txBody>
          <a:bodyPr/>
          <a:lstStyle>
            <a:lvl1pPr marL="0" indent="0">
              <a:buNone/>
              <a:defRPr sz="24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440995-D5B1-4F80-BDEA-E86539105A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47539" y="5961535"/>
            <a:ext cx="4343023" cy="82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86" y="520203"/>
            <a:ext cx="4188039" cy="1683952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3985" y="2057401"/>
            <a:ext cx="4188040" cy="3811588"/>
          </a:xfrm>
        </p:spPr>
        <p:txBody>
          <a:bodyPr/>
          <a:lstStyle>
            <a:lvl1pPr marL="0" indent="0">
              <a:buNone/>
              <a:defRPr sz="24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2D859F-3155-4F2A-93A0-D0270A7B12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8409" y="6034275"/>
            <a:ext cx="3906291" cy="70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81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6284CC-86C0-4419-846C-EF50803AD1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47539" y="5961535"/>
            <a:ext cx="4343023" cy="82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779360-B7EA-4822-AFB7-54539A96C7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8409" y="6034275"/>
            <a:ext cx="3906291" cy="70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8BE1538-AF6F-4E8F-8D8E-523B908123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47539" y="5961535"/>
            <a:ext cx="4343023" cy="82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6237"/>
            <a:ext cx="10515600" cy="1174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8FEC01-CD6F-4706-963B-838E751B71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8409" y="6034275"/>
            <a:ext cx="3906291" cy="70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714F5EF-0519-4719-87DC-AD921D998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47539" y="5961535"/>
            <a:ext cx="4343023" cy="82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449F4FC-8A54-4715-8A27-A9819CBF53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47539" y="5961535"/>
            <a:ext cx="4343023" cy="82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A05DE6-54E6-4136-9F0B-5C9C8839A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47539" y="5961535"/>
            <a:ext cx="4343023" cy="82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1E0248-2B7B-5D4A-A26B-F79E81D6DB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45427"/>
            <a:ext cx="10515600" cy="117862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60FB46-F1F0-4901-9844-BEEE9BE1E4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47539" y="5961535"/>
            <a:ext cx="4343023" cy="82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12064"/>
            <a:ext cx="10515600" cy="11786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vcresearch.pitt.edu/pitt-researchers/research-restar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vid19research.pitt.edu/restarting-research-plans/" TargetMode="External"/><Relationship Id="rId2" Type="http://schemas.openxmlformats.org/officeDocument/2006/relationships/hyperlink" Target="https://www.svcresearch.pitt.edu/sites/default/files/COVID/SchoolRestartPlans/HealthSciences%20Lab%20Space%20Restart%20Plan%20Tempate_6.3.2020.pdf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olfflearningacademy.com/apps/courses/courseview.asp?course_id=9894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hs.pitt.edu/sites/default/files/docs/COVID19-FaceCoveringsPPEGuidance.pdf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hs.pitt.edu/ehs-covid-19-resources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vcresearch.pitt.edu/pitt-researchers/covid-19-updates-and-resources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vcresearch.pitt.edu/pitt-researchers/research-restar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tt.co1.qualtrics.com/jfe/form/SV_1ZCsvUyf09hnufj" TargetMode="External"/><Relationship Id="rId2" Type="http://schemas.openxmlformats.org/officeDocument/2006/relationships/hyperlink" Target="http://www.irb.pitt.edu/rampu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irb.pitt.edu/COVID-19-HRP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b.pitt.edu/COVID-19-HRPO#Tiers" TargetMode="External"/><Relationship Id="rId7" Type="http://schemas.openxmlformats.org/officeDocument/2006/relationships/hyperlink" Target="http://www.irb.pitt.edu/COVID-19-HRPO#is%20it%20HSR" TargetMode="External"/><Relationship Id="rId2" Type="http://schemas.openxmlformats.org/officeDocument/2006/relationships/hyperlink" Target="http://www.irb.pitt.edu/COVID-19-HRPO#info%20sheet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irb.pitt.edu/COVID-19-HRPO#expanded%20access" TargetMode="External"/><Relationship Id="rId5" Type="http://schemas.openxmlformats.org/officeDocument/2006/relationships/hyperlink" Target="http://www.irb.pitt.edu/COVID-19-HRPO#registration" TargetMode="External"/><Relationship Id="rId4" Type="http://schemas.openxmlformats.org/officeDocument/2006/relationships/hyperlink" Target="http://www.irb.pitt.edu/COVID-19-HRPO#petition%20the%20IRB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rb.pitt.edu/COVID-19-HRPO#sIRB%20changes" TargetMode="External"/><Relationship Id="rId3" Type="http://schemas.openxmlformats.org/officeDocument/2006/relationships/hyperlink" Target="http://www.irb.pitt.edu/COVID-19-HRPO#contact%20to%20screen" TargetMode="External"/><Relationship Id="rId7" Type="http://schemas.openxmlformats.org/officeDocument/2006/relationships/hyperlink" Target="http://www.irb.pitt.edu/COVID-19-HRPO#ct.gov" TargetMode="External"/><Relationship Id="rId2" Type="http://schemas.openxmlformats.org/officeDocument/2006/relationships/hyperlink" Target="http://www.irb.pitt.edu/COVID-19-HRPO#business%20as%20usual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irb.pitt.edu/COVID-19-HRPO#platform" TargetMode="External"/><Relationship Id="rId5" Type="http://schemas.openxmlformats.org/officeDocument/2006/relationships/hyperlink" Target="http://www.irb.pitt.edu/COVID-19-HRPO#Remote%20consent" TargetMode="External"/><Relationship Id="rId4" Type="http://schemas.openxmlformats.org/officeDocument/2006/relationships/hyperlink" Target="http://www.irb.pitt.edu/COVID-19-HRPO#conduct%20research%20procedure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b.pitt.edu/COVID-19-HRPO#do%20I%20modify" TargetMode="External"/><Relationship Id="rId2" Type="http://schemas.openxmlformats.org/officeDocument/2006/relationships/hyperlink" Target="http://www.irb.pitt.edu/COVID-19-HRPO#safety%20monitorin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irb.pitt.edu/COVID-19-HRPO#subject%20reports%20COVID" TargetMode="External"/><Relationship Id="rId5" Type="http://schemas.openxmlformats.org/officeDocument/2006/relationships/hyperlink" Target="http://www.irb.pitt.edu/sites/default/files/Vincent%20Mailing%20Cards%20to%20Participants%203.16.2020.pdf" TargetMode="External"/><Relationship Id="rId4" Type="http://schemas.openxmlformats.org/officeDocument/2006/relationships/hyperlink" Target="http://www.irb.pitt.edu/COVID-19-HRPO#temp%20hal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1795"/>
            <a:ext cx="9144000" cy="2387600"/>
          </a:xfrm>
        </p:spPr>
        <p:txBody>
          <a:bodyPr/>
          <a:lstStyle/>
          <a:p>
            <a:r>
              <a:rPr lang="en-US" dirty="0"/>
              <a:t>GSPH Clinic/Community  Research Restart Overview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F733AD-DCB9-4E5A-BB59-23BCD90EAB6C}"/>
              </a:ext>
            </a:extLst>
          </p:cNvPr>
          <p:cNvSpPr/>
          <p:nvPr/>
        </p:nvSpPr>
        <p:spPr>
          <a:xfrm>
            <a:off x="1415441" y="4860095"/>
            <a:ext cx="77285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highlight>
                  <a:srgbClr val="FFFF00"/>
                </a:highlight>
                <a:hlinkClick r:id="rId2"/>
              </a:rPr>
              <a:t>https://www.svcresearch.pitt.edu/pitt-researchers/research-restart</a:t>
            </a:r>
            <a:endParaRPr lang="en-US" sz="3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22757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Rectangle: Rounded Corners 693">
            <a:extLst>
              <a:ext uri="{FF2B5EF4-FFF2-40B4-BE49-F238E27FC236}">
                <a16:creationId xmlns:a16="http://schemas.microsoft.com/office/drawing/2014/main" id="{A21EB1EC-ED2E-4448-9F3A-02659B13CC50}"/>
              </a:ext>
            </a:extLst>
          </p:cNvPr>
          <p:cNvSpPr/>
          <p:nvPr/>
        </p:nvSpPr>
        <p:spPr>
          <a:xfrm>
            <a:off x="4292" y="5880278"/>
            <a:ext cx="4131970" cy="912253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1DB9EAD-1604-A049-B47B-47FA8BFE6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3" y="181845"/>
            <a:ext cx="11169796" cy="6322194"/>
          </a:xfrm>
        </p:spPr>
        <p:txBody>
          <a:bodyPr/>
          <a:lstStyle/>
          <a:p>
            <a:pPr marL="0" lvl="0" indent="0">
              <a:buNone/>
            </a:pPr>
            <a:endParaRPr lang="en-US" sz="2400" b="1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pPr marL="0" lvl="0" indent="0">
              <a:buNone/>
            </a:pPr>
            <a:r>
              <a:rPr lang="en-US" sz="44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3. Written Approval of Research Restart Plan from the Dean: after IRB approval</a:t>
            </a:r>
          </a:p>
          <a:p>
            <a:pPr marL="0" lvl="0" indent="0">
              <a:buNone/>
            </a:pPr>
            <a:endParaRPr lang="en-US" sz="1600" b="1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pPr lvl="0"/>
            <a:r>
              <a:rPr lang="en-US" sz="2400" dirty="0"/>
              <a:t>Read Health Sciences </a:t>
            </a:r>
            <a:r>
              <a:rPr lang="en-US" sz="2400" dirty="0">
                <a:solidFill>
                  <a:schemeClr val="bg2">
                    <a:lumMod val="50000"/>
                    <a:lumOff val="50000"/>
                  </a:schemeClr>
                </a:solidFill>
              </a:rPr>
              <a:t>clinic </a:t>
            </a:r>
            <a:r>
              <a:rPr lang="en-US" sz="2400" dirty="0"/>
              <a:t> research guidelines</a:t>
            </a:r>
          </a:p>
          <a:p>
            <a:pPr lvl="0"/>
            <a:r>
              <a:rPr lang="en-US" sz="2400" dirty="0">
                <a:solidFill>
                  <a:schemeClr val="bg2">
                    <a:lumMod val="50000"/>
                    <a:lumOff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Write restart plan </a:t>
            </a:r>
            <a:r>
              <a:rPr lang="en-US" sz="2400" dirty="0">
                <a:solidFill>
                  <a:schemeClr val="bg2">
                    <a:lumMod val="50000"/>
                    <a:lumOff val="50000"/>
                  </a:schemeClr>
                </a:solidFill>
              </a:rPr>
              <a:t>(See checklist)</a:t>
            </a:r>
          </a:p>
          <a:p>
            <a:pPr lvl="0"/>
            <a:r>
              <a:rPr lang="en-US" sz="2400" dirty="0"/>
              <a:t>Send restart plan to  your departmental administrator for approval from Chair of your department</a:t>
            </a:r>
          </a:p>
          <a:p>
            <a:pPr lvl="0"/>
            <a:r>
              <a:rPr lang="en-US" sz="2400" dirty="0"/>
              <a:t>If approved,  send your plan to Karen </a:t>
            </a:r>
            <a:r>
              <a:rPr lang="en-US" sz="2400" dirty="0" err="1"/>
              <a:t>Bongiorni</a:t>
            </a:r>
            <a:r>
              <a:rPr lang="en-US" sz="2400" dirty="0"/>
              <a:t> in the Dean’s Office for final approval by review Committee   bongiorni@pitt.edu</a:t>
            </a:r>
          </a:p>
          <a:p>
            <a:pPr lvl="0"/>
            <a:r>
              <a:rPr lang="en-US" sz="2400" dirty="0"/>
              <a:t>Dean will send final written approval letter</a:t>
            </a:r>
            <a:endParaRPr lang="en-US" sz="2400" b="1" dirty="0"/>
          </a:p>
          <a:p>
            <a:pPr lvl="0"/>
            <a:r>
              <a:rPr lang="en-US" sz="2000" b="1" dirty="0"/>
              <a:t>Note: You may have to write more than one restart plan based on the </a:t>
            </a:r>
            <a:r>
              <a:rPr lang="en-US" sz="2000" b="1" u="sng" dirty="0"/>
              <a:t>location</a:t>
            </a:r>
            <a:r>
              <a:rPr lang="en-US" sz="2000" b="1" dirty="0"/>
              <a:t> of your research; if your research takes place in UPMC space then you will need to follow UPMC guidelines </a:t>
            </a:r>
          </a:p>
          <a:p>
            <a:pPr lvl="1"/>
            <a:r>
              <a:rPr lang="en-US" sz="1600" b="1" dirty="0">
                <a:hlinkClick r:id="rId3"/>
              </a:rPr>
              <a:t>Check this website for the UPMC Wolff Center guidelines</a:t>
            </a:r>
            <a:r>
              <a:rPr lang="en-US" sz="1600" b="1" dirty="0"/>
              <a:t> (Bottom of website; Updated June 9</a:t>
            </a:r>
            <a:r>
              <a:rPr lang="en-US" sz="1600" b="1" baseline="30000" dirty="0"/>
              <a:t>th</a:t>
            </a:r>
            <a:r>
              <a:rPr lang="en-US" sz="1600" b="1" dirty="0"/>
              <a:t>)</a:t>
            </a:r>
          </a:p>
          <a:p>
            <a:pPr lvl="0"/>
            <a:r>
              <a:rPr lang="en-US" sz="1400" dirty="0">
                <a:highlight>
                  <a:srgbClr val="FFFF00"/>
                </a:highlight>
                <a:hlinkClick r:id="rId3"/>
              </a:rPr>
              <a:t>https://covid19research.pitt.edu/restarting-research-plans/</a:t>
            </a:r>
            <a:endParaRPr lang="en-US" sz="1400" b="1" dirty="0">
              <a:highlight>
                <a:srgbClr val="FFFF00"/>
              </a:highlight>
            </a:endParaRPr>
          </a:p>
          <a:p>
            <a:pPr lvl="0"/>
            <a:endParaRPr lang="en-US" sz="1400" b="1" dirty="0">
              <a:highlight>
                <a:srgbClr val="FF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7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Rectangle: Rounded Corners 693">
            <a:extLst>
              <a:ext uri="{FF2B5EF4-FFF2-40B4-BE49-F238E27FC236}">
                <a16:creationId xmlns:a16="http://schemas.microsoft.com/office/drawing/2014/main" id="{A21EB1EC-ED2E-4448-9F3A-02659B13CC50}"/>
              </a:ext>
            </a:extLst>
          </p:cNvPr>
          <p:cNvSpPr/>
          <p:nvPr/>
        </p:nvSpPr>
        <p:spPr>
          <a:xfrm>
            <a:off x="4292" y="5880278"/>
            <a:ext cx="4131970" cy="912253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18D46-4F3F-2E41-9347-A3668B899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35" y="516194"/>
            <a:ext cx="11164530" cy="5178491"/>
          </a:xfrm>
        </p:spPr>
        <p:txBody>
          <a:bodyPr/>
          <a:lstStyle/>
          <a:p>
            <a:pPr marL="0" lvl="0" indent="0">
              <a:buNone/>
            </a:pPr>
            <a:r>
              <a:rPr lang="en-US" sz="4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4. Complete COVID-19 Training</a:t>
            </a:r>
          </a:p>
          <a:p>
            <a:pPr marL="0" lvl="0" indent="0">
              <a:buNone/>
            </a:pPr>
            <a:endParaRPr lang="en-US" sz="100" b="1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r>
              <a:rPr lang="en-US" sz="28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Wolff course</a:t>
            </a:r>
            <a:r>
              <a:rPr lang="en-US" sz="2800" b="1" dirty="0"/>
              <a:t> </a:t>
            </a:r>
            <a:r>
              <a:rPr lang="en-US" sz="2800" dirty="0">
                <a:solidFill>
                  <a:srgbClr val="FFFFFF"/>
                </a:solidFill>
              </a:rPr>
              <a:t>for investigators and trainees doing research in UPMC facilities</a:t>
            </a:r>
          </a:p>
          <a:p>
            <a:pPr lvl="1"/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https://www.wolfflearningacademy.com/apps/courses/courseview.asp?course_id=9894</a:t>
            </a:r>
            <a:endParaRPr lang="en-US" sz="2000" dirty="0"/>
          </a:p>
          <a:p>
            <a:pPr lvl="1"/>
            <a:r>
              <a:rPr lang="en-US" sz="2000" dirty="0"/>
              <a:t> Will provide certificate at end of modules</a:t>
            </a:r>
          </a:p>
          <a:p>
            <a:pPr lvl="1"/>
            <a:r>
              <a:rPr lang="en-US" sz="2000" dirty="0"/>
              <a:t>If you are doing human subject research, it may be beneficial to complete this training</a:t>
            </a:r>
          </a:p>
          <a:p>
            <a:pPr marL="457189" lvl="1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457189" lvl="1" indent="0">
              <a:buNone/>
            </a:pPr>
            <a:endParaRPr lang="en-US" sz="700" dirty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Pitt Return to Campus Training Employee or Supervisor Module for all research personnel  (Slide set Right Now)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Supervisors will need to review the employee training module 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Supervisors must complete acknowledgement of training form after training</a:t>
            </a:r>
          </a:p>
          <a:p>
            <a:pPr marL="457189" lvl="1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*Note that these slide decks are still drafts, but have been approved for research restart</a:t>
            </a:r>
            <a:r>
              <a:rPr lang="en-US" sz="20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*</a:t>
            </a:r>
          </a:p>
          <a:p>
            <a:pPr marL="457189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*</a:t>
            </a:r>
            <a:r>
              <a:rPr lang="en-US" sz="1600" dirty="0"/>
              <a:t>Investigators and research personnel will need </a:t>
            </a:r>
            <a:r>
              <a:rPr lang="en-US" sz="1600" b="1" u="sng" dirty="0"/>
              <a:t>proof of training</a:t>
            </a:r>
            <a:r>
              <a:rPr lang="en-US" sz="1600" dirty="0"/>
              <a:t> to enter buildings; Investigators should keep a copy of all research personnel’s proof of training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1842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Rectangle: Rounded Corners 693">
            <a:extLst>
              <a:ext uri="{FF2B5EF4-FFF2-40B4-BE49-F238E27FC236}">
                <a16:creationId xmlns:a16="http://schemas.microsoft.com/office/drawing/2014/main" id="{A21EB1EC-ED2E-4448-9F3A-02659B13CC50}"/>
              </a:ext>
            </a:extLst>
          </p:cNvPr>
          <p:cNvSpPr/>
          <p:nvPr/>
        </p:nvSpPr>
        <p:spPr>
          <a:xfrm>
            <a:off x="4292" y="5880278"/>
            <a:ext cx="4131970" cy="912253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18D46-4F3F-2E41-9347-A3668B899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16194"/>
            <a:ext cx="12192000" cy="5178491"/>
          </a:xfrm>
        </p:spPr>
        <p:txBody>
          <a:bodyPr/>
          <a:lstStyle/>
          <a:p>
            <a:pPr marL="0" lvl="0" indent="0">
              <a:buNone/>
            </a:pPr>
            <a:r>
              <a:rPr lang="en-US" sz="44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Research in  Community Settings/Prisons</a:t>
            </a:r>
          </a:p>
          <a:p>
            <a:pPr marL="0" lvl="0" indent="0">
              <a:buNone/>
            </a:pPr>
            <a:endParaRPr lang="en-US" sz="4400" b="1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pPr lvl="0">
              <a:buClr>
                <a:srgbClr val="FF0000"/>
              </a:buClr>
            </a:pPr>
            <a:r>
              <a:rPr lang="en-US" sz="2800" b="1" dirty="0"/>
              <a:t>Identify location where interactions with human participants will occur</a:t>
            </a:r>
          </a:p>
          <a:p>
            <a:pPr>
              <a:buClr>
                <a:srgbClr val="FF0000"/>
              </a:buClr>
            </a:pPr>
            <a:r>
              <a:rPr lang="en-US" sz="2800" b="1" dirty="0"/>
              <a:t>Identify plan for determining health status of the human participants( Healthy, </a:t>
            </a:r>
            <a:r>
              <a:rPr lang="en-US" sz="2800" b="1" dirty="0" err="1"/>
              <a:t>immunocomprimised</a:t>
            </a:r>
            <a:r>
              <a:rPr lang="en-US" sz="2800" b="1" dirty="0"/>
              <a:t>/elderly)</a:t>
            </a:r>
          </a:p>
          <a:p>
            <a:pPr>
              <a:buClr>
                <a:srgbClr val="FF0000"/>
              </a:buClr>
            </a:pPr>
            <a:r>
              <a:rPr lang="en-US" sz="2800" b="1" dirty="0"/>
              <a:t>Identify enhanced levels of PPE that will be required (see PI Plan)</a:t>
            </a:r>
          </a:p>
          <a:p>
            <a:pPr>
              <a:buClr>
                <a:srgbClr val="FF0000"/>
              </a:buClr>
            </a:pPr>
            <a:r>
              <a:rPr lang="en-US" sz="2800" b="1" dirty="0"/>
              <a:t>Identify how you will prevent trafficking of any SARS-CoV-2 back into Pitt space( leased or owned)</a:t>
            </a:r>
            <a:endParaRPr lang="en-US" sz="28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3DD16FE-FCA5-4BA1-B55D-5598D459E60C}"/>
              </a:ext>
            </a:extLst>
          </p:cNvPr>
          <p:cNvGrpSpPr>
            <a:grpSpLocks/>
          </p:cNvGrpSpPr>
          <p:nvPr/>
        </p:nvGrpSpPr>
        <p:grpSpPr bwMode="auto">
          <a:xfrm>
            <a:off x="3127375" y="3187700"/>
            <a:ext cx="228600" cy="228600"/>
            <a:chOff x="0" y="0"/>
            <a:chExt cx="360" cy="36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0E63704-7ED5-4C6A-9BA7-FE5F24ED7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" y="10"/>
              <a:ext cx="340" cy="34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24CD0E6-D4EC-4B1A-B6E4-0A45EEAFB0BD}"/>
              </a:ext>
            </a:extLst>
          </p:cNvPr>
          <p:cNvGrpSpPr>
            <a:grpSpLocks/>
          </p:cNvGrpSpPr>
          <p:nvPr/>
        </p:nvGrpSpPr>
        <p:grpSpPr bwMode="auto">
          <a:xfrm>
            <a:off x="7910513" y="6659563"/>
            <a:ext cx="228600" cy="228600"/>
            <a:chOff x="0" y="0"/>
            <a:chExt cx="360" cy="36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1DE1356-6F76-45E3-BF7A-B0A58853A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" y="10"/>
              <a:ext cx="340" cy="34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80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Rectangle: Rounded Corners 693">
            <a:extLst>
              <a:ext uri="{FF2B5EF4-FFF2-40B4-BE49-F238E27FC236}">
                <a16:creationId xmlns:a16="http://schemas.microsoft.com/office/drawing/2014/main" id="{A21EB1EC-ED2E-4448-9F3A-02659B13CC50}"/>
              </a:ext>
            </a:extLst>
          </p:cNvPr>
          <p:cNvSpPr/>
          <p:nvPr/>
        </p:nvSpPr>
        <p:spPr>
          <a:xfrm>
            <a:off x="4292" y="5990253"/>
            <a:ext cx="4119839" cy="802278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909"/>
            <a:ext cx="10515600" cy="1178624"/>
          </a:xfrm>
        </p:spPr>
        <p:txBody>
          <a:bodyPr/>
          <a:lstStyle/>
          <a:p>
            <a:r>
              <a:rPr lang="en-US" dirty="0"/>
              <a:t>Self-Attestation (in development)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B5DF9-3F2B-7B4B-971F-1D971EDE8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1684533"/>
            <a:ext cx="10896600" cy="4351339"/>
          </a:xfrm>
        </p:spPr>
        <p:txBody>
          <a:bodyPr/>
          <a:lstStyle/>
          <a:p>
            <a:r>
              <a:rPr lang="en-US" dirty="0"/>
              <a:t>Any person entering a University building or Off campus leased research space must attest that they do not have COVID-19 symptoms </a:t>
            </a:r>
            <a:r>
              <a:rPr lang="en-US" b="1" u="sng" dirty="0"/>
              <a:t>prior to entering</a:t>
            </a:r>
          </a:p>
          <a:p>
            <a:pPr marL="0" indent="0">
              <a:buNone/>
            </a:pPr>
            <a:endParaRPr lang="en-US" b="1" u="sng" dirty="0"/>
          </a:p>
          <a:p>
            <a:r>
              <a:rPr lang="en-US" dirty="0"/>
              <a:t>University is still developing their self-attestation procedure.</a:t>
            </a:r>
          </a:p>
          <a:p>
            <a:pPr lvl="1"/>
            <a:r>
              <a:rPr lang="en-US" dirty="0"/>
              <a:t>Investigators should keep copies of attestations for all research personnel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49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Rectangle: Rounded Corners 693">
            <a:extLst>
              <a:ext uri="{FF2B5EF4-FFF2-40B4-BE49-F238E27FC236}">
                <a16:creationId xmlns:a16="http://schemas.microsoft.com/office/drawing/2014/main" id="{A21EB1EC-ED2E-4448-9F3A-02659B13CC50}"/>
              </a:ext>
            </a:extLst>
          </p:cNvPr>
          <p:cNvSpPr/>
          <p:nvPr/>
        </p:nvSpPr>
        <p:spPr>
          <a:xfrm>
            <a:off x="4292" y="5990253"/>
            <a:ext cx="4119839" cy="802278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909"/>
            <a:ext cx="10515600" cy="1178624"/>
          </a:xfrm>
        </p:spPr>
        <p:txBody>
          <a:bodyPr/>
          <a:lstStyle/>
          <a:p>
            <a:r>
              <a:rPr lang="en-US" dirty="0"/>
              <a:t>Self-Attestation (in development)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B5DF9-3F2B-7B4B-971F-1D971EDE8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1684533"/>
            <a:ext cx="10896600" cy="435133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Symptoms</a:t>
            </a:r>
          </a:p>
          <a:p>
            <a:r>
              <a:rPr lang="en-US" dirty="0"/>
              <a:t>Fever:&gt; 100.4(Pitt) (99.5, UPMC)</a:t>
            </a:r>
          </a:p>
          <a:p>
            <a:r>
              <a:rPr lang="en-US" dirty="0"/>
              <a:t>New Cough</a:t>
            </a:r>
          </a:p>
          <a:p>
            <a:r>
              <a:rPr lang="en-US" dirty="0"/>
              <a:t>New sore throat</a:t>
            </a:r>
          </a:p>
          <a:p>
            <a:r>
              <a:rPr lang="en-US" dirty="0"/>
              <a:t>New muscle aches</a:t>
            </a:r>
          </a:p>
          <a:p>
            <a:r>
              <a:rPr lang="en-US" dirty="0"/>
              <a:t>New respiratory symptoms</a:t>
            </a:r>
          </a:p>
          <a:p>
            <a:r>
              <a:rPr lang="en-US" dirty="0"/>
              <a:t>New Chills/shaking</a:t>
            </a:r>
          </a:p>
          <a:p>
            <a:r>
              <a:rPr lang="en-US" dirty="0"/>
              <a:t>Loss of taste/smell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44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Rectangle: Rounded Corners 693">
            <a:extLst>
              <a:ext uri="{FF2B5EF4-FFF2-40B4-BE49-F238E27FC236}">
                <a16:creationId xmlns:a16="http://schemas.microsoft.com/office/drawing/2014/main" id="{A21EB1EC-ED2E-4448-9F3A-02659B13CC50}"/>
              </a:ext>
            </a:extLst>
          </p:cNvPr>
          <p:cNvSpPr/>
          <p:nvPr/>
        </p:nvSpPr>
        <p:spPr>
          <a:xfrm>
            <a:off x="4292" y="5990253"/>
            <a:ext cx="4119839" cy="802278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6" y="606480"/>
            <a:ext cx="10515600" cy="1178624"/>
          </a:xfrm>
        </p:spPr>
        <p:txBody>
          <a:bodyPr/>
          <a:lstStyle/>
          <a:p>
            <a:r>
              <a:rPr lang="en-US" dirty="0"/>
              <a:t>PPE Guidance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837DC-D6AD-A740-B39C-06C48B2F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1600046"/>
            <a:ext cx="11386457" cy="5192485"/>
          </a:xfrm>
        </p:spPr>
        <p:txBody>
          <a:bodyPr/>
          <a:lstStyle/>
          <a:p>
            <a:r>
              <a:rPr lang="en-US" sz="2400" dirty="0"/>
              <a:t>Once your research building is approved by the Dean , Department admins will place their PPE order thru Panther Express. </a:t>
            </a:r>
          </a:p>
          <a:p>
            <a:pPr lvl="1"/>
            <a:r>
              <a:rPr lang="en-US" dirty="0"/>
              <a:t>This PPE will come from the centralized University stock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Deans Office  will be responsible to purchasing disinfectant sprays for daily cleaning, hand sanitizer, disposable face masks in the event someone forgets theirs; contact your admin.</a:t>
            </a:r>
          </a:p>
          <a:p>
            <a:endParaRPr lang="en-US" sz="2400" dirty="0"/>
          </a:p>
          <a:p>
            <a:r>
              <a:rPr lang="en-US" sz="2400" dirty="0"/>
              <a:t>If you have PPE questions, contact your departmental administrator </a:t>
            </a:r>
          </a:p>
          <a:p>
            <a:r>
              <a:rPr lang="en-US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Face protection and PPE guidelines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https://www.ehs.pitt.edu/sites/default/files/docs/COVID19-FaceCoveringsPPEGuidance.pdf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752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Rectangle: Rounded Corners 693">
            <a:extLst>
              <a:ext uri="{FF2B5EF4-FFF2-40B4-BE49-F238E27FC236}">
                <a16:creationId xmlns:a16="http://schemas.microsoft.com/office/drawing/2014/main" id="{A21EB1EC-ED2E-4448-9F3A-02659B13CC50}"/>
              </a:ext>
            </a:extLst>
          </p:cNvPr>
          <p:cNvSpPr/>
          <p:nvPr/>
        </p:nvSpPr>
        <p:spPr>
          <a:xfrm>
            <a:off x="4292" y="5990253"/>
            <a:ext cx="4119839" cy="802278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909"/>
            <a:ext cx="10515600" cy="1178624"/>
          </a:xfrm>
        </p:spPr>
        <p:txBody>
          <a:bodyPr/>
          <a:lstStyle/>
          <a:p>
            <a:r>
              <a:rPr lang="en-US" dirty="0"/>
              <a:t>Signage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B5DF9-3F2B-7B4B-971F-1D971EDE8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1684533"/>
            <a:ext cx="10896600" cy="4351339"/>
          </a:xfrm>
        </p:spPr>
        <p:txBody>
          <a:bodyPr/>
          <a:lstStyle/>
          <a:p>
            <a:r>
              <a:rPr lang="en-US" dirty="0"/>
              <a:t>Signage is being added to common areas in buildings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Investigators will need to add signage to their lab spaces</a:t>
            </a:r>
          </a:p>
          <a:p>
            <a:pPr lvl="1"/>
            <a:r>
              <a:rPr lang="en-US" dirty="0"/>
              <a:t>You can download (SVC Research restart website) or contact the Dean’s office</a:t>
            </a:r>
          </a:p>
          <a:p>
            <a:r>
              <a:rPr lang="en-US" dirty="0"/>
              <a:t>Signage for directions of flow of the clinic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365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Rectangle: Rounded Corners 693">
            <a:extLst>
              <a:ext uri="{FF2B5EF4-FFF2-40B4-BE49-F238E27FC236}">
                <a16:creationId xmlns:a16="http://schemas.microsoft.com/office/drawing/2014/main" id="{A21EB1EC-ED2E-4448-9F3A-02659B13CC50}"/>
              </a:ext>
            </a:extLst>
          </p:cNvPr>
          <p:cNvSpPr/>
          <p:nvPr/>
        </p:nvSpPr>
        <p:spPr>
          <a:xfrm>
            <a:off x="4292" y="5990253"/>
            <a:ext cx="4119839" cy="802278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914" y="3143005"/>
            <a:ext cx="10515600" cy="1178624"/>
          </a:xfrm>
        </p:spPr>
        <p:txBody>
          <a:bodyPr/>
          <a:lstStyle/>
          <a:p>
            <a:r>
              <a:rPr lang="en-US" dirty="0"/>
              <a:t>Cleaning Guidelines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B5DF9-3F2B-7B4B-971F-1D971EDE8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4321629"/>
            <a:ext cx="10515600" cy="1714243"/>
          </a:xfrm>
        </p:spPr>
        <p:txBody>
          <a:bodyPr/>
          <a:lstStyle/>
          <a:p>
            <a:r>
              <a:rPr lang="en-US" dirty="0"/>
              <a:t>Read the recommendations from Pitt </a:t>
            </a:r>
            <a:r>
              <a:rPr lang="en-US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Environment Health and Safety</a:t>
            </a:r>
            <a:r>
              <a:rPr lang="en-US" dirty="0">
                <a:solidFill>
                  <a:srgbClr val="FFFF00"/>
                </a:solidFill>
              </a:rPr>
              <a:t> Team</a:t>
            </a:r>
          </a:p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https://www.ehs.pitt.edu/ehs-covid-19-resources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9550B2F-BC9B-B142-9045-8A4DA33E6471}"/>
              </a:ext>
            </a:extLst>
          </p:cNvPr>
          <p:cNvSpPr txBox="1">
            <a:spLocks/>
          </p:cNvSpPr>
          <p:nvPr/>
        </p:nvSpPr>
        <p:spPr>
          <a:xfrm>
            <a:off x="674914" y="682834"/>
            <a:ext cx="10515600" cy="11786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Density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DD54AE0-8FF9-6B42-8A84-C300696B468A}"/>
              </a:ext>
            </a:extLst>
          </p:cNvPr>
          <p:cNvSpPr txBox="1">
            <a:spLocks/>
          </p:cNvSpPr>
          <p:nvPr/>
        </p:nvSpPr>
        <p:spPr>
          <a:xfrm>
            <a:off x="674914" y="1529224"/>
            <a:ext cx="10515600" cy="17142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Reduced to maintain social distancing(6Ft)</a:t>
            </a:r>
          </a:p>
        </p:txBody>
      </p:sp>
    </p:spTree>
    <p:extLst>
      <p:ext uri="{BB962C8B-B14F-4D97-AF65-F5344CB8AC3E}">
        <p14:creationId xmlns:p14="http://schemas.microsoft.com/office/powerpoint/2010/main" val="774503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Rectangle: Rounded Corners 693">
            <a:extLst>
              <a:ext uri="{FF2B5EF4-FFF2-40B4-BE49-F238E27FC236}">
                <a16:creationId xmlns:a16="http://schemas.microsoft.com/office/drawing/2014/main" id="{A21EB1EC-ED2E-4448-9F3A-02659B13CC50}"/>
              </a:ext>
            </a:extLst>
          </p:cNvPr>
          <p:cNvSpPr/>
          <p:nvPr/>
        </p:nvSpPr>
        <p:spPr>
          <a:xfrm>
            <a:off x="4292" y="5990253"/>
            <a:ext cx="4119839" cy="802278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other questions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21F9-F0E8-6E4C-966E-F50EA7B26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Please check the SVCR Research Restart Webpage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https://www.svcresearch.pitt.edu/pitt-researchers/covid-19-updates-and-resources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76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3DB1D27-CD5E-2E4D-8BEF-868C3E8ED6F3}"/>
              </a:ext>
            </a:extLst>
          </p:cNvPr>
          <p:cNvCxnSpPr>
            <a:cxnSpLocks/>
          </p:cNvCxnSpPr>
          <p:nvPr/>
        </p:nvCxnSpPr>
        <p:spPr>
          <a:xfrm flipV="1">
            <a:off x="9939143" y="3369625"/>
            <a:ext cx="0" cy="14721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4" name="Rectangle: Rounded Corners 693">
            <a:extLst>
              <a:ext uri="{FF2B5EF4-FFF2-40B4-BE49-F238E27FC236}">
                <a16:creationId xmlns:a16="http://schemas.microsoft.com/office/drawing/2014/main" id="{A21EB1EC-ED2E-4448-9F3A-02659B13CC50}"/>
              </a:ext>
            </a:extLst>
          </p:cNvPr>
          <p:cNvSpPr/>
          <p:nvPr/>
        </p:nvSpPr>
        <p:spPr>
          <a:xfrm>
            <a:off x="4292" y="5990253"/>
            <a:ext cx="4119839" cy="802278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61" y="315330"/>
            <a:ext cx="10515600" cy="697994"/>
          </a:xfrm>
        </p:spPr>
        <p:txBody>
          <a:bodyPr/>
          <a:lstStyle/>
          <a:p>
            <a:pPr algn="ctr"/>
            <a:r>
              <a:rPr lang="en-US" dirty="0"/>
              <a:t>GSPH: The process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A5B799-6A32-0343-A3F6-AD3F81BCAD6A}"/>
              </a:ext>
            </a:extLst>
          </p:cNvPr>
          <p:cNvSpPr/>
          <p:nvPr/>
        </p:nvSpPr>
        <p:spPr>
          <a:xfrm>
            <a:off x="65257" y="1581782"/>
            <a:ext cx="1470699" cy="11672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Faculty</a:t>
            </a:r>
          </a:p>
          <a:p>
            <a:pPr algn="ctr"/>
            <a:r>
              <a:rPr lang="en-US" dirty="0"/>
              <a:t>Human Participant</a:t>
            </a:r>
          </a:p>
          <a:p>
            <a:pPr algn="ctr"/>
            <a:r>
              <a:rPr lang="en-US" dirty="0"/>
              <a:t>research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4A0029D-D45D-214E-9AB1-3B0596FACCF4}"/>
              </a:ext>
            </a:extLst>
          </p:cNvPr>
          <p:cNvCxnSpPr>
            <a:cxnSpLocks/>
          </p:cNvCxnSpPr>
          <p:nvPr/>
        </p:nvCxnSpPr>
        <p:spPr>
          <a:xfrm flipV="1">
            <a:off x="995319" y="3567375"/>
            <a:ext cx="3011519" cy="9592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C7C566A0-EEB4-324B-9010-D03030E06087}"/>
              </a:ext>
            </a:extLst>
          </p:cNvPr>
          <p:cNvSpPr/>
          <p:nvPr/>
        </p:nvSpPr>
        <p:spPr>
          <a:xfrm>
            <a:off x="1869918" y="1792401"/>
            <a:ext cx="1205792" cy="80227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IRB </a:t>
            </a:r>
          </a:p>
          <a:p>
            <a:pPr algn="ctr"/>
            <a:r>
              <a:rPr lang="en-US" dirty="0"/>
              <a:t> Approval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40953B7-60BA-954D-BE35-3879ABC62C9E}"/>
              </a:ext>
            </a:extLst>
          </p:cNvPr>
          <p:cNvSpPr/>
          <p:nvPr/>
        </p:nvSpPr>
        <p:spPr>
          <a:xfrm>
            <a:off x="65257" y="3959262"/>
            <a:ext cx="1523689" cy="80227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Faculty</a:t>
            </a:r>
          </a:p>
          <a:p>
            <a:pPr algn="ctr"/>
            <a:r>
              <a:rPr lang="en-US" dirty="0">
                <a:solidFill>
                  <a:schemeClr val="bg2"/>
                </a:solidFill>
              </a:rPr>
              <a:t>Wet Lab research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6A451D2-89D1-5A49-8CDC-AD923C6CC09F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3075710" y="2193539"/>
            <a:ext cx="895503" cy="8065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0F055672-7FCA-E047-9ABE-B785D621A399}"/>
              </a:ext>
            </a:extLst>
          </p:cNvPr>
          <p:cNvSpPr/>
          <p:nvPr/>
        </p:nvSpPr>
        <p:spPr>
          <a:xfrm>
            <a:off x="3472452" y="2553195"/>
            <a:ext cx="2275209" cy="14434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PI’s Prepare:</a:t>
            </a:r>
          </a:p>
          <a:p>
            <a:pPr algn="ctr"/>
            <a:endParaRPr lang="en-US" b="1" dirty="0">
              <a:solidFill>
                <a:schemeClr val="bg2"/>
              </a:solidFill>
            </a:endParaRPr>
          </a:p>
          <a:p>
            <a:pPr algn="ctr"/>
            <a:r>
              <a:rPr lang="en-US" b="1" dirty="0">
                <a:solidFill>
                  <a:schemeClr val="bg2"/>
                </a:solidFill>
              </a:rPr>
              <a:t>Restart Checklist</a:t>
            </a:r>
          </a:p>
          <a:p>
            <a:pPr algn="ctr"/>
            <a:r>
              <a:rPr lang="en-US" b="1" dirty="0">
                <a:solidFill>
                  <a:schemeClr val="bg2"/>
                </a:solidFill>
              </a:rPr>
              <a:t>GSPH Restart plan</a:t>
            </a:r>
          </a:p>
          <a:p>
            <a:pPr algn="ctr"/>
            <a:r>
              <a:rPr lang="en-US" b="1" dirty="0">
                <a:solidFill>
                  <a:schemeClr val="bg2"/>
                </a:solidFill>
              </a:rPr>
              <a:t>GSPH PI plan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D549FD-38CB-C247-8A5E-E2ABC7725C8A}"/>
              </a:ext>
            </a:extLst>
          </p:cNvPr>
          <p:cNvSpPr/>
          <p:nvPr/>
        </p:nvSpPr>
        <p:spPr>
          <a:xfrm>
            <a:off x="6034137" y="2879064"/>
            <a:ext cx="15423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Department Chair’s Approval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0C991EE-7F28-6C4C-8C35-9D17AFFB6055}"/>
              </a:ext>
            </a:extLst>
          </p:cNvPr>
          <p:cNvSpPr/>
          <p:nvPr/>
        </p:nvSpPr>
        <p:spPr>
          <a:xfrm>
            <a:off x="7979715" y="2749058"/>
            <a:ext cx="1732332" cy="1247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GSPH Review committee Approval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3B313B2-FA8C-0841-BA67-5973E3B069A9}"/>
              </a:ext>
            </a:extLst>
          </p:cNvPr>
          <p:cNvCxnSpPr>
            <a:cxnSpLocks/>
          </p:cNvCxnSpPr>
          <p:nvPr/>
        </p:nvCxnSpPr>
        <p:spPr>
          <a:xfrm>
            <a:off x="1482070" y="2181666"/>
            <a:ext cx="53673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C4AD217-9EDD-ED40-B588-73084C84B0FE}"/>
              </a:ext>
            </a:extLst>
          </p:cNvPr>
          <p:cNvCxnSpPr/>
          <p:nvPr/>
        </p:nvCxnSpPr>
        <p:spPr>
          <a:xfrm>
            <a:off x="7480948" y="3331318"/>
            <a:ext cx="617517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7EDCCCBE-2FDC-E043-A09E-4C2E5CA010A8}"/>
              </a:ext>
            </a:extLst>
          </p:cNvPr>
          <p:cNvSpPr/>
          <p:nvPr/>
        </p:nvSpPr>
        <p:spPr>
          <a:xfrm>
            <a:off x="10186535" y="2725308"/>
            <a:ext cx="1732332" cy="1247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Final Approval letter from the Dean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828503B-9967-AE4B-8422-5C26772582ED}"/>
              </a:ext>
            </a:extLst>
          </p:cNvPr>
          <p:cNvCxnSpPr/>
          <p:nvPr/>
        </p:nvCxnSpPr>
        <p:spPr>
          <a:xfrm>
            <a:off x="5614539" y="3429000"/>
            <a:ext cx="617517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3D1E61D-49FD-D448-A17E-EA897023DAC3}"/>
              </a:ext>
            </a:extLst>
          </p:cNvPr>
          <p:cNvCxnSpPr/>
          <p:nvPr/>
        </p:nvCxnSpPr>
        <p:spPr>
          <a:xfrm>
            <a:off x="9628405" y="3376841"/>
            <a:ext cx="617517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005861A0-3EB4-6147-94E0-61CCCF2489CA}"/>
              </a:ext>
            </a:extLst>
          </p:cNvPr>
          <p:cNvSpPr/>
          <p:nvPr/>
        </p:nvSpPr>
        <p:spPr>
          <a:xfrm>
            <a:off x="9132125" y="4750132"/>
            <a:ext cx="1732332" cy="839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HR contact personnel</a:t>
            </a:r>
          </a:p>
        </p:txBody>
      </p:sp>
    </p:spTree>
    <p:extLst>
      <p:ext uri="{BB962C8B-B14F-4D97-AF65-F5344CB8AC3E}">
        <p14:creationId xmlns:p14="http://schemas.microsoft.com/office/powerpoint/2010/main" val="100330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Rectangle: Rounded Corners 693">
            <a:extLst>
              <a:ext uri="{FF2B5EF4-FFF2-40B4-BE49-F238E27FC236}">
                <a16:creationId xmlns:a16="http://schemas.microsoft.com/office/drawing/2014/main" id="{A21EB1EC-ED2E-4448-9F3A-02659B13CC50}"/>
              </a:ext>
            </a:extLst>
          </p:cNvPr>
          <p:cNvSpPr/>
          <p:nvPr/>
        </p:nvSpPr>
        <p:spPr>
          <a:xfrm>
            <a:off x="4292" y="5880278"/>
            <a:ext cx="4131970" cy="912253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18D46-4F3F-2E41-9347-A3668B899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35" y="100210"/>
            <a:ext cx="11164530" cy="520617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Clinic/Community Research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What Does this cover?</a:t>
            </a:r>
          </a:p>
          <a:p>
            <a:pPr lvl="1"/>
            <a:r>
              <a:rPr lang="en-US" sz="20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Research Involving Direct interactions with human</a:t>
            </a:r>
          </a:p>
          <a:p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What Does this NOT cover?</a:t>
            </a:r>
          </a:p>
          <a:p>
            <a:pPr lvl="1"/>
            <a:r>
              <a:rPr lang="en-US" sz="20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Secondary data analysis</a:t>
            </a:r>
          </a:p>
          <a:p>
            <a:pPr lvl="1"/>
            <a:r>
              <a:rPr lang="en-US" sz="20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Phone or mail recruitment or  follow-up</a:t>
            </a:r>
          </a:p>
          <a:p>
            <a:pPr marL="457189" lvl="1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457189" lvl="1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457189" lvl="1" indent="0">
              <a:buNone/>
            </a:pP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293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Rectangle: Rounded Corners 693">
            <a:extLst>
              <a:ext uri="{FF2B5EF4-FFF2-40B4-BE49-F238E27FC236}">
                <a16:creationId xmlns:a16="http://schemas.microsoft.com/office/drawing/2014/main" id="{A21EB1EC-ED2E-4448-9F3A-02659B13CC50}"/>
              </a:ext>
            </a:extLst>
          </p:cNvPr>
          <p:cNvSpPr/>
          <p:nvPr/>
        </p:nvSpPr>
        <p:spPr>
          <a:xfrm>
            <a:off x="4292" y="5880278"/>
            <a:ext cx="4131970" cy="912253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18D46-4F3F-2E41-9347-A3668B899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35" y="100210"/>
            <a:ext cx="11164530" cy="520617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SVC Office : </a:t>
            </a:r>
            <a:r>
              <a:rPr lang="en-US" sz="3600" dirty="0">
                <a:highlight>
                  <a:srgbClr val="FFFF00"/>
                </a:highlight>
                <a:hlinkClick r:id="rId2"/>
              </a:rPr>
              <a:t>https://www.svcresearch.pitt.edu/pitt-researchers/research-restart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Governance and Process</a:t>
            </a:r>
          </a:p>
          <a:p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School and Unit Restart plans</a:t>
            </a:r>
          </a:p>
          <a:p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PI Checklist</a:t>
            </a:r>
          </a:p>
          <a:p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Building Information</a:t>
            </a:r>
          </a:p>
          <a:p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Environmental Health and Safety</a:t>
            </a:r>
          </a:p>
          <a:p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PPE Guidance</a:t>
            </a:r>
          </a:p>
          <a:p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Signage templates</a:t>
            </a:r>
          </a:p>
          <a:p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Animal research </a:t>
            </a:r>
          </a:p>
          <a:p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Human subjects research</a:t>
            </a:r>
          </a:p>
          <a:p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Travel, Visitors  and vendors</a:t>
            </a:r>
          </a:p>
          <a:p>
            <a:pPr marL="457189" lvl="1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457189" lvl="1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457189" lvl="1" indent="0">
              <a:buNone/>
            </a:pPr>
            <a:endParaRPr lang="en-US" sz="700" dirty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Pitt Return to Campus Training Employee or Supervisor Module for all research personnel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Supervisors will need to review the employee training module 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Supervisors must complete acknowledgement of training form after training</a:t>
            </a:r>
          </a:p>
          <a:p>
            <a:pPr marL="457189" lvl="1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*Note that these slide decks are still drafts, but have been approved for research restart</a:t>
            </a:r>
            <a:r>
              <a:rPr lang="en-US" sz="20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*</a:t>
            </a:r>
          </a:p>
          <a:p>
            <a:pPr marL="457189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*</a:t>
            </a:r>
            <a:r>
              <a:rPr lang="en-US" sz="1600" dirty="0"/>
              <a:t>Investigators and research personnel will need </a:t>
            </a:r>
            <a:r>
              <a:rPr lang="en-US" sz="1600" b="1" u="sng" dirty="0"/>
              <a:t>proof of training</a:t>
            </a:r>
            <a:r>
              <a:rPr lang="en-US" sz="1600" dirty="0"/>
              <a:t> to enter buildings; Investigators should keep a copy of all research personnel’s proof of training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4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2064"/>
            <a:ext cx="10896600" cy="1178624"/>
          </a:xfrm>
        </p:spPr>
        <p:txBody>
          <a:bodyPr/>
          <a:lstStyle/>
          <a:p>
            <a:r>
              <a:rPr lang="en-US" sz="3600" dirty="0"/>
              <a:t>Investigators must have these </a:t>
            </a:r>
            <a:r>
              <a:rPr lang="en-US" sz="3600" u="sng" dirty="0"/>
              <a:t>4</a:t>
            </a:r>
            <a:r>
              <a:rPr lang="en-US" sz="3600" dirty="0"/>
              <a:t> things in order to restart: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694" name="Rectangle: Rounded Corners 693">
            <a:extLst>
              <a:ext uri="{FF2B5EF4-FFF2-40B4-BE49-F238E27FC236}">
                <a16:creationId xmlns:a16="http://schemas.microsoft.com/office/drawing/2014/main" id="{A21EB1EC-ED2E-4448-9F3A-02659B13CC50}"/>
              </a:ext>
            </a:extLst>
          </p:cNvPr>
          <p:cNvSpPr/>
          <p:nvPr/>
        </p:nvSpPr>
        <p:spPr>
          <a:xfrm>
            <a:off x="4292" y="5880278"/>
            <a:ext cx="4131970" cy="912253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64B56-8311-0F49-B3A9-A4427C776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21256"/>
            <a:ext cx="10896600" cy="3861467"/>
          </a:xfrm>
        </p:spPr>
        <p:txBody>
          <a:bodyPr/>
          <a:lstStyle/>
          <a:p>
            <a:pPr marL="742950" lvl="0" indent="-742950">
              <a:buAutoNum type="arabicPeriod"/>
            </a:pPr>
            <a:r>
              <a:rPr lang="en-US" sz="4400" b="1" dirty="0">
                <a:solidFill>
                  <a:srgbClr val="00205B">
                    <a:lumMod val="25000"/>
                    <a:lumOff val="75000"/>
                  </a:srgbClr>
                </a:solidFill>
              </a:rPr>
              <a:t>Building Readiness</a:t>
            </a:r>
            <a:r>
              <a:rPr lang="en-US" sz="4400" dirty="0">
                <a:solidFill>
                  <a:schemeClr val="bg2">
                    <a:lumMod val="25000"/>
                    <a:lumOff val="75000"/>
                  </a:schemeClr>
                </a:solidFill>
                <a:latin typeface="Arial Black" panose="020B0A04020102020204"/>
              </a:rPr>
              <a:t> </a:t>
            </a:r>
          </a:p>
          <a:p>
            <a:pPr marL="0" lvl="0" indent="0">
              <a:buNone/>
            </a:pPr>
            <a:endParaRPr lang="en-US" sz="1400" dirty="0">
              <a:solidFill>
                <a:schemeClr val="bg2">
                  <a:lumMod val="25000"/>
                  <a:lumOff val="75000"/>
                </a:schemeClr>
              </a:solidFill>
              <a:latin typeface="Arial Black" panose="020B0A04020102020204"/>
            </a:endParaRP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Dean has final say when building including Leased space is ready. We will receive notification via email.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Leased space: Work with the property managers;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Kevin Styles from Leasing Office may inspect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See Checklist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248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Rectangle: Rounded Corners 693">
            <a:extLst>
              <a:ext uri="{FF2B5EF4-FFF2-40B4-BE49-F238E27FC236}">
                <a16:creationId xmlns:a16="http://schemas.microsoft.com/office/drawing/2014/main" id="{A21EB1EC-ED2E-4448-9F3A-02659B13CC50}"/>
              </a:ext>
            </a:extLst>
          </p:cNvPr>
          <p:cNvSpPr/>
          <p:nvPr/>
        </p:nvSpPr>
        <p:spPr>
          <a:xfrm>
            <a:off x="4292" y="5880278"/>
            <a:ext cx="4131970" cy="912253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4A41A0-4F70-4549-9209-7DBCD108523C}"/>
              </a:ext>
            </a:extLst>
          </p:cNvPr>
          <p:cNvSpPr txBox="1"/>
          <p:nvPr/>
        </p:nvSpPr>
        <p:spPr>
          <a:xfrm>
            <a:off x="5965723" y="5136075"/>
            <a:ext cx="5712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18D46-4F3F-2E41-9347-A3668B899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35" y="516194"/>
            <a:ext cx="11164530" cy="5178491"/>
          </a:xfrm>
        </p:spPr>
        <p:txBody>
          <a:bodyPr/>
          <a:lstStyle/>
          <a:p>
            <a:pPr marL="0" lv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2. IRB Approval</a:t>
            </a:r>
          </a:p>
          <a:p>
            <a:pPr marL="0" lvl="0" indent="0">
              <a:buNone/>
            </a:pPr>
            <a:endParaRPr lang="en-US" sz="1600" b="1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pPr lvl="0"/>
            <a:r>
              <a:rPr lang="en-US" dirty="0"/>
              <a:t>Read IRB ramp up guidance </a:t>
            </a:r>
            <a:r>
              <a:rPr lang="en-US" u="sng" dirty="0">
                <a:hlinkClick r:id="rId2"/>
              </a:rPr>
              <a:t>http://www.irb.pitt.edu/rampup</a:t>
            </a:r>
            <a:r>
              <a:rPr lang="en-US" dirty="0"/>
              <a:t>​</a:t>
            </a:r>
          </a:p>
          <a:p>
            <a:pPr lvl="0"/>
            <a:r>
              <a:rPr lang="en-US" dirty="0"/>
              <a:t>Complete short IRB </a:t>
            </a:r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Survey</a:t>
            </a:r>
            <a:r>
              <a:rPr lang="en-US" dirty="0"/>
              <a:t> for </a:t>
            </a:r>
            <a:r>
              <a:rPr lang="en-US" b="1" u="sng" dirty="0"/>
              <a:t>each</a:t>
            </a:r>
            <a:r>
              <a:rPr lang="en-US" dirty="0"/>
              <a:t> active protocol</a:t>
            </a:r>
          </a:p>
          <a:p>
            <a:pPr lvl="1"/>
            <a:r>
              <a:rPr lang="en-US" dirty="0">
                <a:hlinkClick r:id="rId4"/>
              </a:rPr>
              <a:t>http://www.irb.pitt.edu/COVID-19-HRPO</a:t>
            </a:r>
            <a:endParaRPr lang="en-US" dirty="0"/>
          </a:p>
          <a:p>
            <a:pPr lvl="1"/>
            <a:r>
              <a:rPr lang="en-US" dirty="0"/>
              <a:t>Survey will guide your next steps</a:t>
            </a:r>
          </a:p>
          <a:p>
            <a:pPr lvl="0"/>
            <a:r>
              <a:rPr lang="en-US" dirty="0"/>
              <a:t>All IRB approvals must be sent to Departmental administrators </a:t>
            </a:r>
          </a:p>
        </p:txBody>
      </p:sp>
    </p:spTree>
    <p:extLst>
      <p:ext uri="{BB962C8B-B14F-4D97-AF65-F5344CB8AC3E}">
        <p14:creationId xmlns:p14="http://schemas.microsoft.com/office/powerpoint/2010/main" val="1901146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Rectangle: Rounded Corners 693">
            <a:extLst>
              <a:ext uri="{FF2B5EF4-FFF2-40B4-BE49-F238E27FC236}">
                <a16:creationId xmlns:a16="http://schemas.microsoft.com/office/drawing/2014/main" id="{A21EB1EC-ED2E-4448-9F3A-02659B13CC50}"/>
              </a:ext>
            </a:extLst>
          </p:cNvPr>
          <p:cNvSpPr/>
          <p:nvPr/>
        </p:nvSpPr>
        <p:spPr>
          <a:xfrm>
            <a:off x="4292" y="5880278"/>
            <a:ext cx="4131970" cy="912253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4A41A0-4F70-4549-9209-7DBCD108523C}"/>
              </a:ext>
            </a:extLst>
          </p:cNvPr>
          <p:cNvSpPr txBox="1"/>
          <p:nvPr/>
        </p:nvSpPr>
        <p:spPr>
          <a:xfrm>
            <a:off x="5965723" y="5136075"/>
            <a:ext cx="5712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18D46-4F3F-2E41-9347-A3668B899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35" y="516194"/>
            <a:ext cx="11164530" cy="5178491"/>
          </a:xfrm>
        </p:spPr>
        <p:txBody>
          <a:bodyPr/>
          <a:lstStyle/>
          <a:p>
            <a:pPr marL="0" lvl="0" indent="0">
              <a:buNone/>
            </a:pPr>
            <a:r>
              <a:rPr lang="en-US" sz="4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4800" b="1" dirty="0">
                <a:solidFill>
                  <a:srgbClr val="FFFF00"/>
                </a:solidFill>
              </a:rPr>
              <a:t>IRB: Survey required for in person activities</a:t>
            </a:r>
            <a:endParaRPr lang="en-US" sz="1600" dirty="0">
              <a:solidFill>
                <a:srgbClr val="FFFF0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en-US" sz="2800" b="1" dirty="0"/>
              <a:t>Three questions:</a:t>
            </a:r>
          </a:p>
          <a:p>
            <a:pPr>
              <a:buClr>
                <a:srgbClr val="FF0000"/>
              </a:buClr>
            </a:pPr>
            <a:r>
              <a:rPr lang="en-US" sz="2800" b="1" dirty="0"/>
              <a:t>Data Collection virtually or by phone</a:t>
            </a:r>
          </a:p>
          <a:p>
            <a:pPr>
              <a:buClr>
                <a:srgbClr val="FF0000"/>
              </a:buClr>
            </a:pPr>
            <a:r>
              <a:rPr lang="en-US" sz="2800" b="1" dirty="0"/>
              <a:t> All at UPMC facility</a:t>
            </a:r>
          </a:p>
          <a:p>
            <a:pPr>
              <a:buClr>
                <a:srgbClr val="FF0000"/>
              </a:buClr>
            </a:pPr>
            <a:r>
              <a:rPr lang="en-US" sz="2800" b="1" dirty="0"/>
              <a:t>All at Pitt facility</a:t>
            </a:r>
          </a:p>
          <a:p>
            <a:pPr marL="0" lvl="0" indent="0">
              <a:buNone/>
            </a:pPr>
            <a:endParaRPr lang="en-US" sz="1600" b="1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01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2064"/>
            <a:ext cx="10896600" cy="1178624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IRB: Frequently Asked Questions</a:t>
            </a:r>
            <a:br>
              <a:rPr lang="en-US" sz="3600" dirty="0"/>
            </a:b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694" name="Rectangle: Rounded Corners 693">
            <a:extLst>
              <a:ext uri="{FF2B5EF4-FFF2-40B4-BE49-F238E27FC236}">
                <a16:creationId xmlns:a16="http://schemas.microsoft.com/office/drawing/2014/main" id="{A21EB1EC-ED2E-4448-9F3A-02659B13CC50}"/>
              </a:ext>
            </a:extLst>
          </p:cNvPr>
          <p:cNvSpPr/>
          <p:nvPr/>
        </p:nvSpPr>
        <p:spPr>
          <a:xfrm>
            <a:off x="4292" y="5880278"/>
            <a:ext cx="4131970" cy="912253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64B56-8311-0F49-B3A9-A4427C776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882" y="692044"/>
            <a:ext cx="10896600" cy="386146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Clr>
                <a:srgbClr val="FF0000"/>
              </a:buClr>
            </a:pPr>
            <a:r>
              <a:rPr lang="en-US" sz="26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 I need to update my consent form with risks related to COVID-19 exposure?</a:t>
            </a:r>
            <a:endParaRPr lang="en-US" sz="2600" b="1" dirty="0"/>
          </a:p>
          <a:p>
            <a:pPr>
              <a:buClr>
                <a:srgbClr val="FF0000"/>
              </a:buClr>
            </a:pPr>
            <a:r>
              <a:rPr lang="en-US" sz="26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Essential information for Conduct of Research Involving Human Subjects</a:t>
            </a:r>
            <a:endParaRPr lang="en-US" sz="2600" b="1" dirty="0"/>
          </a:p>
          <a:p>
            <a:pPr>
              <a:buClr>
                <a:srgbClr val="FF0000"/>
              </a:buClr>
            </a:pPr>
            <a:r>
              <a:rPr lang="en-US" sz="26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do I petition the IRB for an exception to the above policy for my Tier 1, 2 or 3 study?</a:t>
            </a:r>
            <a:endParaRPr lang="en-US" sz="2600" b="1" dirty="0"/>
          </a:p>
          <a:p>
            <a:pPr>
              <a:buClr>
                <a:srgbClr val="FF0000"/>
              </a:buClr>
            </a:pPr>
            <a:r>
              <a:rPr lang="en-US" sz="2600" b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do I register my Tier 1 study if I am continuing to see subjects in person?</a:t>
            </a:r>
            <a:endParaRPr lang="en-US" sz="2600" b="1" dirty="0"/>
          </a:p>
          <a:p>
            <a:pPr>
              <a:buClr>
                <a:srgbClr val="FF0000"/>
              </a:buClr>
            </a:pPr>
            <a:r>
              <a:rPr lang="en-US" sz="2600" b="1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 I need to petition to continue my expanded access protocol?</a:t>
            </a:r>
            <a:endParaRPr lang="en-US" sz="2600" b="1" dirty="0"/>
          </a:p>
          <a:p>
            <a:pPr>
              <a:buClr>
                <a:srgbClr val="FF0000"/>
              </a:buClr>
            </a:pPr>
            <a:r>
              <a:rPr lang="en-US" sz="2600" b="1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Coordination of COVID-19 Research at Pitt and UPMC?</a:t>
            </a:r>
            <a:endParaRPr lang="en-US" sz="2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199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Rectangle: Rounded Corners 693">
            <a:extLst>
              <a:ext uri="{FF2B5EF4-FFF2-40B4-BE49-F238E27FC236}">
                <a16:creationId xmlns:a16="http://schemas.microsoft.com/office/drawing/2014/main" id="{A21EB1EC-ED2E-4448-9F3A-02659B13CC50}"/>
              </a:ext>
            </a:extLst>
          </p:cNvPr>
          <p:cNvSpPr/>
          <p:nvPr/>
        </p:nvSpPr>
        <p:spPr>
          <a:xfrm>
            <a:off x="4292" y="5880278"/>
            <a:ext cx="4131970" cy="912253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4A41A0-4F70-4549-9209-7DBCD108523C}"/>
              </a:ext>
            </a:extLst>
          </p:cNvPr>
          <p:cNvSpPr txBox="1"/>
          <p:nvPr/>
        </p:nvSpPr>
        <p:spPr>
          <a:xfrm>
            <a:off x="5965723" y="5136075"/>
            <a:ext cx="5712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18D46-4F3F-2E41-9347-A3668B899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35" y="516194"/>
            <a:ext cx="11164530" cy="5178491"/>
          </a:xfrm>
        </p:spPr>
        <p:txBody>
          <a:bodyPr/>
          <a:lstStyle/>
          <a:p>
            <a:pPr marL="0" lvl="0" indent="0">
              <a:buNone/>
            </a:pPr>
            <a:r>
              <a:rPr lang="en-US" sz="4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4800" b="1" dirty="0">
                <a:solidFill>
                  <a:srgbClr val="FFFF00"/>
                </a:solidFill>
              </a:rPr>
              <a:t>IRB Frequently asked questions</a:t>
            </a:r>
            <a:endParaRPr lang="en-US" sz="1600" dirty="0">
              <a:solidFill>
                <a:srgbClr val="FFFF00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4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Will HRPO continue to operate as usual?</a:t>
            </a:r>
            <a:endParaRPr lang="en-US" sz="2400" b="1" dirty="0"/>
          </a:p>
          <a:p>
            <a:pPr>
              <a:buClr>
                <a:srgbClr val="FF0000"/>
              </a:buClr>
            </a:pPr>
            <a:r>
              <a:rPr lang="en-US" sz="24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 I need IRB approval in order to contact subjects to determine COVID-19 exposure or symptoms?  </a:t>
            </a:r>
            <a:endParaRPr lang="en-US" sz="2400" b="1" dirty="0"/>
          </a:p>
          <a:p>
            <a:pPr>
              <a:buClr>
                <a:srgbClr val="FF0000"/>
              </a:buClr>
            </a:pPr>
            <a:r>
              <a:rPr lang="en-US" sz="24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 I still conduct research procedures and interact with subjects?</a:t>
            </a:r>
            <a:endParaRPr lang="en-US" sz="2400" b="1" dirty="0"/>
          </a:p>
          <a:p>
            <a:pPr>
              <a:buClr>
                <a:srgbClr val="FF0000"/>
              </a:buClr>
            </a:pPr>
            <a:r>
              <a:rPr lang="en-US" sz="24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 I move my consent process to remote or online?</a:t>
            </a:r>
            <a:endParaRPr lang="en-US" sz="2400" b="1" dirty="0"/>
          </a:p>
          <a:p>
            <a:pPr>
              <a:buClr>
                <a:srgbClr val="FF0000"/>
              </a:buClr>
            </a:pPr>
            <a:r>
              <a:rPr lang="en-US" sz="2400" b="1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platform should I use for video conferencing?</a:t>
            </a:r>
            <a:endParaRPr lang="en-US" sz="2400" b="1" dirty="0"/>
          </a:p>
          <a:p>
            <a:pPr>
              <a:buClr>
                <a:srgbClr val="FF0000"/>
              </a:buClr>
            </a:pPr>
            <a:r>
              <a:rPr lang="en-US" sz="2400" b="1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 I need to update my ClinicalTrials.gov study record?</a:t>
            </a:r>
            <a:endParaRPr lang="en-US" sz="2400" b="1" dirty="0"/>
          </a:p>
          <a:p>
            <a:pPr>
              <a:buClr>
                <a:srgbClr val="FF0000"/>
              </a:buClr>
            </a:pPr>
            <a:r>
              <a:rPr lang="en-US" sz="2400" b="1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do I notify the IRB about suspensions or changes on my External IRB (</a:t>
            </a:r>
            <a:r>
              <a:rPr lang="en-US" sz="2400" b="1" dirty="0" err="1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sIRB</a:t>
            </a:r>
            <a:r>
              <a:rPr lang="en-US" sz="2400" b="1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protocol?</a:t>
            </a:r>
            <a:endParaRPr lang="en-US" sz="2400" b="1" dirty="0"/>
          </a:p>
          <a:p>
            <a:pPr marL="0" lvl="0" indent="0">
              <a:buNone/>
            </a:pPr>
            <a:endParaRPr lang="en-US" sz="1600" b="1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47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Rectangle: Rounded Corners 693">
            <a:extLst>
              <a:ext uri="{FF2B5EF4-FFF2-40B4-BE49-F238E27FC236}">
                <a16:creationId xmlns:a16="http://schemas.microsoft.com/office/drawing/2014/main" id="{A21EB1EC-ED2E-4448-9F3A-02659B13CC50}"/>
              </a:ext>
            </a:extLst>
          </p:cNvPr>
          <p:cNvSpPr/>
          <p:nvPr/>
        </p:nvSpPr>
        <p:spPr>
          <a:xfrm>
            <a:off x="4292" y="5880278"/>
            <a:ext cx="4131970" cy="912253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4A41A0-4F70-4549-9209-7DBCD108523C}"/>
              </a:ext>
            </a:extLst>
          </p:cNvPr>
          <p:cNvSpPr txBox="1"/>
          <p:nvPr/>
        </p:nvSpPr>
        <p:spPr>
          <a:xfrm>
            <a:off x="5965723" y="5136075"/>
            <a:ext cx="5712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18D46-4F3F-2E41-9347-A3668B899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35" y="516194"/>
            <a:ext cx="11164530" cy="5178491"/>
          </a:xfrm>
        </p:spPr>
        <p:txBody>
          <a:bodyPr/>
          <a:lstStyle/>
          <a:p>
            <a:pPr marL="0" lvl="0" indent="0">
              <a:buNone/>
            </a:pPr>
            <a:r>
              <a:rPr lang="en-US" sz="4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sz="4800" b="1" dirty="0">
                <a:solidFill>
                  <a:srgbClr val="FFFF00"/>
                </a:solidFill>
              </a:rPr>
              <a:t>IRB: Frequently asked questions</a:t>
            </a:r>
            <a:endParaRPr lang="en-US" sz="1600" dirty="0">
              <a:solidFill>
                <a:srgbClr val="FFFF00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 I need to monitor subjects for safety.  Can I continue to do so?</a:t>
            </a:r>
            <a:endParaRPr lang="en-US" sz="2800" b="1" dirty="0"/>
          </a:p>
          <a:p>
            <a:pPr>
              <a:buClr>
                <a:srgbClr val="FF0000"/>
              </a:buClr>
            </a:pPr>
            <a:r>
              <a:rPr lang="en-US" sz="28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 I need to modify my study to make changes for alternatives to in-person study visits? </a:t>
            </a:r>
            <a:endParaRPr lang="en-US" sz="2800" b="1" dirty="0"/>
          </a:p>
          <a:p>
            <a:pPr>
              <a:buClr>
                <a:srgbClr val="FF0000"/>
              </a:buClr>
            </a:pPr>
            <a:r>
              <a:rPr lang="en-US" sz="2800" b="1" dirty="0"/>
              <a:t> </a:t>
            </a:r>
            <a:r>
              <a:rPr lang="en-US" sz="28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 need to temporarily pause study enrollment, certain study procedures, or the entire study. What do I do?</a:t>
            </a:r>
            <a:endParaRPr lang="en-US" sz="2800" b="1" dirty="0"/>
          </a:p>
          <a:p>
            <a:pPr>
              <a:buClr>
                <a:srgbClr val="FF0000"/>
              </a:buClr>
            </a:pPr>
            <a:r>
              <a:rPr lang="en-US" sz="2800" b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 I mail Vincent cards to participants?</a:t>
            </a:r>
            <a:endParaRPr lang="en-US" sz="2800" b="1" dirty="0"/>
          </a:p>
          <a:p>
            <a:pPr>
              <a:buClr>
                <a:srgbClr val="FF0000"/>
              </a:buClr>
            </a:pPr>
            <a:r>
              <a:rPr lang="en-US" sz="2800" b="1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if a subject reports possible COVID-19 exposure or symptoms during a study visit?</a:t>
            </a:r>
            <a:endParaRPr lang="en-US" sz="2800" b="1" dirty="0"/>
          </a:p>
          <a:p>
            <a:pPr marL="0" lvl="0" indent="0">
              <a:buNone/>
            </a:pPr>
            <a:endParaRPr lang="en-US" sz="1600" b="1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846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4907</TotalTime>
  <Words>1248</Words>
  <Application>Microsoft Office PowerPoint</Application>
  <PresentationFormat>Widescreen</PresentationFormat>
  <Paragraphs>159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Arial Black</vt:lpstr>
      <vt:lpstr>Office Theme</vt:lpstr>
      <vt:lpstr>GSPH Clinic/Community  Research Restart Overview</vt:lpstr>
      <vt:lpstr>PowerPoint Presentation</vt:lpstr>
      <vt:lpstr>PowerPoint Presentation</vt:lpstr>
      <vt:lpstr>Investigators must have these 4 things in order to restart:</vt:lpstr>
      <vt:lpstr>PowerPoint Presentation</vt:lpstr>
      <vt:lpstr>PowerPoint Presentation</vt:lpstr>
      <vt:lpstr>IRB: Frequently Asked Questions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Self-Attestation (in development)</vt:lpstr>
      <vt:lpstr>Self-Attestation (in development)</vt:lpstr>
      <vt:lpstr>PPE Guidance</vt:lpstr>
      <vt:lpstr>Signage</vt:lpstr>
      <vt:lpstr>Cleaning Guidelines</vt:lpstr>
      <vt:lpstr>All other questions</vt:lpstr>
      <vt:lpstr>GSPH: The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cauley</dc:creator>
  <cp:lastModifiedBy>Borkowski, Matthew Gerard</cp:lastModifiedBy>
  <cp:revision>91</cp:revision>
  <dcterms:created xsi:type="dcterms:W3CDTF">2020-04-29T13:30:09Z</dcterms:created>
  <dcterms:modified xsi:type="dcterms:W3CDTF">2020-06-15T18:26:21Z</dcterms:modified>
</cp:coreProperties>
</file>